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25" name="Podnaslov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31" name="Rezervirano mjesto datum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18" name="Rezervirano mjesto podnožja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avokutni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slik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Rezervirano mjesto naslova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1" name="Rezervirano mjesto teksta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7" name="Rezervirano mjesto datum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1377C3D-7BB2-4D23-9D10-616807B37D36}" type="datetimeFigureOut">
              <a:rPr lang="sr-Latn-CS" smtClean="0"/>
              <a:pPr/>
              <a:t>9.4.2018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3C03A18-1BE2-487D-92D8-585057AF460F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419872" y="3284984"/>
            <a:ext cx="5105400" cy="2868168"/>
          </a:xfrm>
        </p:spPr>
        <p:txBody>
          <a:bodyPr/>
          <a:lstStyle/>
          <a:p>
            <a:r>
              <a:rPr lang="hr-HR" dirty="0" smtClean="0"/>
              <a:t>Migracije Roma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73" y="476672"/>
            <a:ext cx="7744929" cy="437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138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/>
          <a:lstStyle/>
          <a:p>
            <a:r>
              <a:rPr lang="hr-HR" dirty="0"/>
              <a:t>Naziv </a:t>
            </a:r>
            <a:r>
              <a:rPr lang="hr-HR" dirty="0" err="1"/>
              <a:t>Cigan</a:t>
            </a:r>
            <a:r>
              <a:rPr lang="hr-HR" dirty="0"/>
              <a:t> dolazi od </a:t>
            </a:r>
            <a:r>
              <a:rPr lang="hr-HR" dirty="0" smtClean="0"/>
              <a:t>srednjovjekovne </a:t>
            </a:r>
            <a:r>
              <a:rPr lang="hr-HR" dirty="0"/>
              <a:t>kršćanske sekte </a:t>
            </a:r>
            <a:r>
              <a:rPr lang="hr-HR" dirty="0" err="1" smtClean="0"/>
              <a:t>Athinganoi</a:t>
            </a:r>
            <a:r>
              <a:rPr lang="hr-HR" dirty="0" smtClean="0"/>
              <a:t> (Grčka) </a:t>
            </a:r>
            <a:r>
              <a:rPr lang="hr-HR" dirty="0"/>
              <a:t>s kojom povezuju Rome u srednjem vijeku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5505323" cy="304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812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457200" y="548680"/>
            <a:ext cx="7239000" cy="5907056"/>
          </a:xfrm>
        </p:spPr>
        <p:txBody>
          <a:bodyPr/>
          <a:lstStyle/>
          <a:p>
            <a:r>
              <a:rPr lang="hr-HR" dirty="0"/>
              <a:t>Pošto Romi nisu bilježili svoju povijest </a:t>
            </a:r>
            <a:r>
              <a:rPr lang="hr-HR" dirty="0" smtClean="0"/>
              <a:t>putovi </a:t>
            </a:r>
            <a:r>
              <a:rPr lang="hr-HR" dirty="0"/>
              <a:t>njihovih seoba još nisu potpuno jasni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18603"/>
            <a:ext cx="6480720" cy="465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773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/>
          <a:lstStyle/>
          <a:p>
            <a:r>
              <a:rPr lang="es-ES" dirty="0"/>
              <a:t>Vjerovatno su izašli iz Indije u </a:t>
            </a:r>
            <a:r>
              <a:rPr lang="es-ES" dirty="0" smtClean="0"/>
              <a:t>3</a:t>
            </a:r>
            <a:r>
              <a:rPr lang="hr-HR" dirty="0" smtClean="0"/>
              <a:t>.</a:t>
            </a:r>
            <a:r>
              <a:rPr lang="es-ES" dirty="0" smtClean="0"/>
              <a:t>st</a:t>
            </a:r>
            <a:endParaRPr lang="hr-H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268759"/>
            <a:ext cx="5141565" cy="514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96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/>
          <a:lstStyle/>
          <a:p>
            <a:r>
              <a:rPr lang="hr-HR" dirty="0" smtClean="0"/>
              <a:t>U Perziji su zabilježeni u 6.stoljeću (spominju ih pjesme)</a:t>
            </a:r>
            <a:endParaRPr lang="hr-H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59899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0430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/>
          <a:lstStyle/>
          <a:p>
            <a:r>
              <a:rPr lang="pl-PL" dirty="0"/>
              <a:t>Do Balkana su najvjerovanije stigli u 12. St.</a:t>
            </a:r>
            <a:endParaRPr lang="hr-H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68404"/>
            <a:ext cx="8545231" cy="531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758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332656"/>
            <a:ext cx="7239000" cy="6123080"/>
          </a:xfrm>
        </p:spPr>
        <p:txBody>
          <a:bodyPr/>
          <a:lstStyle/>
          <a:p>
            <a:r>
              <a:rPr lang="hr-HR" dirty="0"/>
              <a:t>Prvi spomen Roma u Europi je iz 1322. Kad ih u </a:t>
            </a:r>
            <a:r>
              <a:rPr lang="hr-HR" dirty="0" smtClean="0"/>
              <a:t>povijesnom </a:t>
            </a:r>
            <a:r>
              <a:rPr lang="hr-HR" dirty="0"/>
              <a:t>izvoru spominje irski franjevac  Simon </a:t>
            </a:r>
            <a:r>
              <a:rPr lang="hr-HR" dirty="0" err="1"/>
              <a:t>Semenosis</a:t>
            </a:r>
            <a:r>
              <a:rPr lang="hr-HR" dirty="0"/>
              <a:t> na Kreti </a:t>
            </a:r>
            <a:r>
              <a:rPr lang="hr-HR" dirty="0" smtClean="0"/>
              <a:t>u mjestu </a:t>
            </a:r>
            <a:r>
              <a:rPr lang="hr-HR" dirty="0" err="1" smtClean="0"/>
              <a:t>Heraklion</a:t>
            </a:r>
            <a:r>
              <a:rPr lang="hr-HR" dirty="0" smtClean="0"/>
              <a:t> kojom </a:t>
            </a:r>
            <a:r>
              <a:rPr lang="hr-HR" dirty="0"/>
              <a:t>je tada putovao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8136904" cy="36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04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04664"/>
            <a:ext cx="7643192" cy="6051072"/>
          </a:xfrm>
        </p:spPr>
        <p:txBody>
          <a:bodyPr/>
          <a:lstStyle/>
          <a:p>
            <a:r>
              <a:rPr lang="hr-HR" dirty="0"/>
              <a:t>Već </a:t>
            </a:r>
            <a:r>
              <a:rPr lang="hr-HR" dirty="0" smtClean="0"/>
              <a:t>1440</a:t>
            </a:r>
            <a:r>
              <a:rPr lang="hr-HR" dirty="0"/>
              <a:t>. </a:t>
            </a:r>
            <a:r>
              <a:rPr lang="hr-HR" dirty="0" smtClean="0"/>
              <a:t>su </a:t>
            </a:r>
            <a:r>
              <a:rPr lang="hr-HR" dirty="0"/>
              <a:t>zabilježeni u </a:t>
            </a:r>
            <a:r>
              <a:rPr lang="hr-HR" dirty="0" smtClean="0"/>
              <a:t>Njemačkoj, a </a:t>
            </a:r>
            <a:r>
              <a:rPr lang="hr-HR" dirty="0"/>
              <a:t>u </a:t>
            </a:r>
            <a:r>
              <a:rPr lang="hr-HR" dirty="0" smtClean="0"/>
              <a:t>16.st </a:t>
            </a:r>
            <a:r>
              <a:rPr lang="hr-HR" dirty="0"/>
              <a:t>javljaju se Škotskoj i Švedskoj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72421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3025"/>
            <a:ext cx="65532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4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04664"/>
            <a:ext cx="7239000" cy="6051072"/>
          </a:xfrm>
        </p:spPr>
        <p:txBody>
          <a:bodyPr/>
          <a:lstStyle/>
          <a:p>
            <a:r>
              <a:rPr lang="nl-NL" dirty="0"/>
              <a:t>Jedan dio Roma je iz Perzije migrirao sjevernom </a:t>
            </a:r>
            <a:r>
              <a:rPr lang="hr-HR" dirty="0" smtClean="0"/>
              <a:t>A</a:t>
            </a:r>
            <a:r>
              <a:rPr lang="nl-NL" dirty="0" smtClean="0"/>
              <a:t>frikom </a:t>
            </a:r>
            <a:r>
              <a:rPr lang="nl-NL" dirty="0"/>
              <a:t>te </a:t>
            </a:r>
            <a:r>
              <a:rPr lang="hr-HR" dirty="0" smtClean="0"/>
              <a:t>je </a:t>
            </a:r>
            <a:r>
              <a:rPr lang="nl-NL" dirty="0" smtClean="0"/>
              <a:t>u </a:t>
            </a:r>
            <a:r>
              <a:rPr lang="nl-NL" dirty="0"/>
              <a:t>15. </a:t>
            </a:r>
            <a:r>
              <a:rPr lang="hr-HR" dirty="0" smtClean="0"/>
              <a:t>s</a:t>
            </a:r>
            <a:r>
              <a:rPr lang="nl-NL" dirty="0" smtClean="0"/>
              <a:t>t </a:t>
            </a:r>
            <a:r>
              <a:rPr lang="nl-NL" dirty="0"/>
              <a:t>stigao do Španjolske</a:t>
            </a:r>
            <a:endParaRPr lang="hr-H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37" y="1628800"/>
            <a:ext cx="6162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090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/>
          <a:lstStyle/>
          <a:p>
            <a:r>
              <a:rPr lang="hr-HR" dirty="0"/>
              <a:t>Već  1385.g. su zabilježeni Romi robovi u Vlaškoj (današnja Rumunjska)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620000" cy="51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301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04664"/>
            <a:ext cx="7239000" cy="6051072"/>
          </a:xfrm>
        </p:spPr>
        <p:txBody>
          <a:bodyPr/>
          <a:lstStyle/>
          <a:p>
            <a:r>
              <a:rPr lang="hr-HR" dirty="0"/>
              <a:t>Iako je car Svetog Rimskog Carstva Žigmund Luksemburški tražio primjeren odnos prema Romima mnogi  Njemački i Švicarski gradovi su ih u </a:t>
            </a:r>
            <a:r>
              <a:rPr lang="hr-HR" dirty="0" smtClean="0"/>
              <a:t>15.st </a:t>
            </a:r>
            <a:r>
              <a:rPr lang="hr-HR" dirty="0"/>
              <a:t>protjerali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05472"/>
            <a:ext cx="3600400" cy="463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1593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404664"/>
            <a:ext cx="7239000" cy="4846320"/>
          </a:xfrm>
        </p:spPr>
        <p:txBody>
          <a:bodyPr/>
          <a:lstStyle/>
          <a:p>
            <a:r>
              <a:rPr lang="hr-HR" dirty="0"/>
              <a:t>Romi su </a:t>
            </a:r>
            <a:r>
              <a:rPr lang="hr-HR" dirty="0" smtClean="0"/>
              <a:t>etnička </a:t>
            </a:r>
            <a:r>
              <a:rPr lang="hr-HR" dirty="0"/>
              <a:t>skupina koja živi uglavnom u Europi i Americi čije je podrijetlo s Indijskog </a:t>
            </a:r>
            <a:r>
              <a:rPr lang="hr-HR" dirty="0" smtClean="0"/>
              <a:t>poluotoka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8121352" cy="450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400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04664"/>
            <a:ext cx="7239000" cy="6051072"/>
          </a:xfrm>
        </p:spPr>
        <p:txBody>
          <a:bodyPr/>
          <a:lstStyle/>
          <a:p>
            <a:r>
              <a:rPr lang="hr-HR" dirty="0"/>
              <a:t>Romi su se na području Rumunjske držali </a:t>
            </a:r>
            <a:r>
              <a:rPr lang="hr-HR" dirty="0" smtClean="0"/>
              <a:t>za robove </a:t>
            </a:r>
            <a:r>
              <a:rPr lang="hr-HR" dirty="0"/>
              <a:t>sve do 1856.g.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3424584" cy="494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9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640"/>
            <a:ext cx="7239000" cy="6267096"/>
          </a:xfrm>
        </p:spPr>
        <p:txBody>
          <a:bodyPr/>
          <a:lstStyle/>
          <a:p>
            <a:r>
              <a:rPr lang="hr-HR" dirty="0" err="1"/>
              <a:t>Bajaški</a:t>
            </a:r>
            <a:r>
              <a:rPr lang="hr-HR" dirty="0"/>
              <a:t> jezik Roma u Hrvatskoj je u biti </a:t>
            </a:r>
            <a:r>
              <a:rPr lang="hr-HR" dirty="0" smtClean="0"/>
              <a:t>rumunjski </a:t>
            </a:r>
            <a:r>
              <a:rPr lang="hr-HR" dirty="0"/>
              <a:t>jezik koji su usvojili Romi u </a:t>
            </a:r>
            <a:r>
              <a:rPr lang="hr-HR" dirty="0" smtClean="0"/>
              <a:t>Rumunjskoj </a:t>
            </a:r>
            <a:r>
              <a:rPr lang="hr-HR" dirty="0"/>
              <a:t>tijekom stoljeća života </a:t>
            </a:r>
            <a:r>
              <a:rPr lang="hr-HR" dirty="0" smtClean="0"/>
              <a:t>na tom </a:t>
            </a:r>
            <a:r>
              <a:rPr lang="hr-HR" smtClean="0"/>
              <a:t>području (u ropstvu)</a:t>
            </a:r>
            <a:endParaRPr lang="hr-H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019925" cy="485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9923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48680"/>
            <a:ext cx="7239000" cy="5907056"/>
          </a:xfrm>
        </p:spPr>
        <p:txBody>
          <a:bodyPr/>
          <a:lstStyle/>
          <a:p>
            <a:r>
              <a:rPr lang="hr-HR" dirty="0"/>
              <a:t>Sredinom 19.st Romi iz Velike Britanije počinju emigrirati u SAD.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21260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18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77825" y="5157192"/>
            <a:ext cx="7239000" cy="1143000"/>
          </a:xfrm>
        </p:spPr>
        <p:txBody>
          <a:bodyPr/>
          <a:lstStyle/>
          <a:p>
            <a:r>
              <a:rPr lang="hr-HR" dirty="0" smtClean="0"/>
              <a:t>HVALA NA PAŽNJI</a:t>
            </a:r>
            <a:endParaRPr lang="hr-H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557864" cy="438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5697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332656"/>
            <a:ext cx="7239000" cy="6123080"/>
          </a:xfrm>
        </p:spPr>
        <p:txBody>
          <a:bodyPr/>
          <a:lstStyle/>
          <a:p>
            <a:r>
              <a:rPr lang="hr-HR" dirty="0" smtClean="0"/>
              <a:t>DNK </a:t>
            </a:r>
            <a:r>
              <a:rPr lang="hr-HR" dirty="0"/>
              <a:t>istraživanja  su pokazala da Romi </a:t>
            </a:r>
            <a:r>
              <a:rPr lang="hr-HR" dirty="0" smtClean="0"/>
              <a:t>potječu </a:t>
            </a:r>
            <a:r>
              <a:rPr lang="hr-HR" dirty="0"/>
              <a:t>s područja moderne Indije te Pakistana iz kaste </a:t>
            </a:r>
            <a:r>
              <a:rPr lang="hr-HR" dirty="0" err="1"/>
              <a:t>Dalit</a:t>
            </a:r>
            <a:r>
              <a:rPr lang="hr-HR" dirty="0"/>
              <a:t> tj. nedodirljivih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4953000" cy="483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36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-27709"/>
            <a:ext cx="7239000" cy="6483445"/>
          </a:xfrm>
        </p:spPr>
        <p:txBody>
          <a:bodyPr/>
          <a:lstStyle/>
          <a:p>
            <a:endParaRPr lang="vi-VN" dirty="0"/>
          </a:p>
          <a:p>
            <a:r>
              <a:rPr lang="vi-VN" dirty="0"/>
              <a:t>Lingvistički dokazi </a:t>
            </a:r>
            <a:r>
              <a:rPr lang="vi-VN" dirty="0" smtClean="0"/>
              <a:t>i</a:t>
            </a:r>
            <a:r>
              <a:rPr lang="hr-HR" dirty="0" smtClean="0"/>
              <a:t>s</a:t>
            </a:r>
            <a:r>
              <a:rPr lang="vi-VN" dirty="0" smtClean="0"/>
              <a:t>to </a:t>
            </a:r>
            <a:r>
              <a:rPr lang="vi-VN" dirty="0"/>
              <a:t>tako </a:t>
            </a:r>
            <a:r>
              <a:rPr lang="vi-VN" dirty="0" smtClean="0"/>
              <a:t>potv</a:t>
            </a:r>
            <a:r>
              <a:rPr lang="hr-HR" dirty="0" smtClean="0"/>
              <a:t>r</a:t>
            </a:r>
            <a:r>
              <a:rPr lang="vi-VN" dirty="0" smtClean="0"/>
              <a:t>đuju </a:t>
            </a:r>
            <a:r>
              <a:rPr lang="vi-VN" dirty="0"/>
              <a:t>indijsko </a:t>
            </a:r>
            <a:r>
              <a:rPr lang="vi-VN" dirty="0" smtClean="0"/>
              <a:t>podrijetlo</a:t>
            </a:r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Djeca u Indiji</a:t>
            </a:r>
            <a:endParaRPr lang="vi-VN" dirty="0"/>
          </a:p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86" y="1484784"/>
            <a:ext cx="6169868" cy="388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455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60648"/>
            <a:ext cx="7239000" cy="6195088"/>
          </a:xfrm>
        </p:spPr>
        <p:txBody>
          <a:bodyPr/>
          <a:lstStyle/>
          <a:p>
            <a:r>
              <a:rPr lang="pl-PL" dirty="0"/>
              <a:t>Ukupna populacija Roma se procjenjuje na od 2 do 20 </a:t>
            </a:r>
            <a:r>
              <a:rPr lang="pl-PL" dirty="0" smtClean="0"/>
              <a:t>milijuna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5" y="1484784"/>
            <a:ext cx="7350644" cy="435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230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63308"/>
            <a:ext cx="7239000" cy="113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19002"/>
            <a:ext cx="72421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744"/>
            <a:ext cx="3168352" cy="660055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168751" y="5877272"/>
            <a:ext cx="258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 Croatia 	16,975–40,000</a:t>
            </a:r>
          </a:p>
        </p:txBody>
      </p:sp>
    </p:spTree>
    <p:extLst>
      <p:ext uri="{BB962C8B-B14F-4D97-AF65-F5344CB8AC3E}">
        <p14:creationId xmlns="" xmlns:p14="http://schemas.microsoft.com/office/powerpoint/2010/main" val="6908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/>
          <a:lstStyle/>
          <a:p>
            <a:r>
              <a:rPr lang="hr-HR" dirty="0"/>
              <a:t>Romi su još poznati pod nekoliko imena kao Cigani, </a:t>
            </a:r>
            <a:r>
              <a:rPr lang="hr-HR" dirty="0" err="1"/>
              <a:t>Gypsy</a:t>
            </a:r>
            <a:r>
              <a:rPr lang="hr-HR" dirty="0"/>
              <a:t> (</a:t>
            </a:r>
            <a:r>
              <a:rPr lang="hr-HR" dirty="0" err="1"/>
              <a:t>eng</a:t>
            </a:r>
            <a:r>
              <a:rPr lang="hr-HR" dirty="0"/>
              <a:t>.), </a:t>
            </a:r>
            <a:r>
              <a:rPr lang="hr-HR" dirty="0" err="1"/>
              <a:t>Gitan</a:t>
            </a:r>
            <a:r>
              <a:rPr lang="hr-HR" dirty="0"/>
              <a:t>, </a:t>
            </a:r>
            <a:r>
              <a:rPr lang="hr-HR" dirty="0" err="1"/>
              <a:t>Gitano</a:t>
            </a:r>
            <a:r>
              <a:rPr lang="hr-HR" dirty="0"/>
              <a:t> te </a:t>
            </a:r>
            <a:r>
              <a:rPr lang="hr-HR" dirty="0" err="1" smtClean="0"/>
              <a:t>Sinti</a:t>
            </a:r>
            <a:endParaRPr lang="hr-HR" dirty="0" smtClean="0"/>
          </a:p>
          <a:p>
            <a:r>
              <a:rPr lang="hr-HR" dirty="0"/>
              <a:t>Riječ  Rom znači čovjek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704078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568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7715200" cy="5979064"/>
          </a:xfrm>
        </p:spPr>
        <p:txBody>
          <a:bodyPr/>
          <a:lstStyle/>
          <a:p>
            <a:r>
              <a:rPr lang="hr-HR" dirty="0"/>
              <a:t>Ostala </a:t>
            </a:r>
            <a:r>
              <a:rPr lang="hr-HR" dirty="0" smtClean="0"/>
              <a:t>imena </a:t>
            </a:r>
            <a:r>
              <a:rPr lang="hr-HR" dirty="0"/>
              <a:t>se izvode iz riječi tj. zemljama i pojmovima s kojima su ih ljudi u </a:t>
            </a:r>
            <a:r>
              <a:rPr lang="hr-HR" dirty="0" smtClean="0"/>
              <a:t>srednjevjekovnoj </a:t>
            </a:r>
            <a:r>
              <a:rPr lang="hr-HR" dirty="0"/>
              <a:t>Europi povezivali</a:t>
            </a:r>
            <a:r>
              <a:rPr lang="hr-HR" dirty="0" smtClean="0"/>
              <a:t>.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r>
              <a:rPr lang="hr-HR" dirty="0" smtClean="0"/>
              <a:t> Romi pokraj Berna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u 15.st</a:t>
            </a:r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34982"/>
            <a:ext cx="5286375" cy="479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9755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04664"/>
            <a:ext cx="7239000" cy="6051072"/>
          </a:xfrm>
        </p:spPr>
        <p:txBody>
          <a:bodyPr/>
          <a:lstStyle/>
          <a:p>
            <a:r>
              <a:rPr lang="hr-HR" dirty="0"/>
              <a:t>Naziv </a:t>
            </a:r>
            <a:r>
              <a:rPr lang="hr-HR" dirty="0" err="1"/>
              <a:t>Gypsy</a:t>
            </a:r>
            <a:r>
              <a:rPr lang="hr-HR" dirty="0"/>
              <a:t> dolazi </a:t>
            </a:r>
            <a:r>
              <a:rPr lang="hr-HR" dirty="0" smtClean="0"/>
              <a:t>od </a:t>
            </a:r>
            <a:r>
              <a:rPr lang="hr-HR" dirty="0" err="1"/>
              <a:t>Egipcien</a:t>
            </a:r>
            <a:r>
              <a:rPr lang="hr-HR" dirty="0"/>
              <a:t> što znači </a:t>
            </a:r>
            <a:r>
              <a:rPr lang="hr-HR" dirty="0" smtClean="0"/>
              <a:t>Egipćanin</a:t>
            </a:r>
            <a:r>
              <a:rPr lang="hr-HR" dirty="0"/>
              <a:t>. </a:t>
            </a:r>
            <a:endParaRPr lang="hr-HR" dirty="0" smtClean="0"/>
          </a:p>
          <a:p>
            <a:r>
              <a:rPr lang="hr-HR" dirty="0" smtClean="0"/>
              <a:t>U Egiptu su Romi bili jedan dio robova</a:t>
            </a:r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7"/>
            <a:ext cx="6840760" cy="471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009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stvo">
  <a:themeElements>
    <a:clrScheme name="Izvršn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Bogatstv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stv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83</TotalTime>
  <Words>348</Words>
  <Application>Microsoft Office PowerPoint</Application>
  <PresentationFormat>Prikaz na zaslonu (4:3)</PresentationFormat>
  <Paragraphs>41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Bogatstvo</vt:lpstr>
      <vt:lpstr>Migracije Roma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HVALA NA PAŽNJI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Migracije Roma</dc:title>
  <dc:creator>ucenik7</dc:creator>
  <cp:lastModifiedBy>biologija</cp:lastModifiedBy>
  <cp:revision>16</cp:revision>
  <dcterms:created xsi:type="dcterms:W3CDTF">2018-04-06T08:43:47Z</dcterms:created>
  <dcterms:modified xsi:type="dcterms:W3CDTF">2018-04-09T08:55:47Z</dcterms:modified>
</cp:coreProperties>
</file>